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9" r:id="rId4"/>
    <p:sldId id="260" r:id="rId5"/>
    <p:sldId id="271" r:id="rId6"/>
    <p:sldId id="261" r:id="rId7"/>
    <p:sldId id="272" r:id="rId8"/>
    <p:sldId id="273" r:id="rId9"/>
    <p:sldId id="274" r:id="rId10"/>
    <p:sldId id="262" r:id="rId11"/>
    <p:sldId id="275" r:id="rId12"/>
    <p:sldId id="276" r:id="rId13"/>
    <p:sldId id="263" r:id="rId14"/>
    <p:sldId id="277" r:id="rId15"/>
    <p:sldId id="264" r:id="rId16"/>
    <p:sldId id="278" r:id="rId17"/>
    <p:sldId id="279" r:id="rId18"/>
    <p:sldId id="280" r:id="rId19"/>
    <p:sldId id="265" r:id="rId20"/>
    <p:sldId id="266" r:id="rId21"/>
    <p:sldId id="267" r:id="rId22"/>
    <p:sldId id="281" r:id="rId23"/>
    <p:sldId id="282" r:id="rId24"/>
    <p:sldId id="268" r:id="rId25"/>
    <p:sldId id="283" r:id="rId26"/>
    <p:sldId id="284" r:id="rId27"/>
    <p:sldId id="269" r:id="rId28"/>
    <p:sldId id="285" r:id="rId29"/>
    <p:sldId id="286" r:id="rId30"/>
    <p:sldId id="270" r:id="rId31"/>
    <p:sldId id="287" r:id="rId32"/>
    <p:sldId id="288" r:id="rId33"/>
    <p:sldId id="289" r:id="rId34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A8F3C-DD8E-43FD-BD7F-10FAA1A38382}" type="datetimeFigureOut">
              <a:rPr lang="sk-SK" smtClean="0"/>
              <a:t>13. 10. 2026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1ABD1D-765B-4EFA-95DA-D9533A3AF3D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93624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837090-2565-8DE5-9678-5690E52A5B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4A83E08-0267-410C-EA75-0C5D1BFE39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2B5083D-BE1A-6A13-ACCA-421330211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8E98C-9AC7-4F85-99A1-21221222A242}" type="datetime1">
              <a:rPr lang="sk-SK" smtClean="0"/>
              <a:t>13. 10. 2026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F6EB3CB-84BE-3231-9991-87F411999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Michal Šturc, Úvodné sústredenie TMF, 13. 10. 2026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4748D3E-A95B-48AC-7549-99555B18F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71684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137AD1-AA6C-8468-95F0-83DC75C78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3AF837E-969B-D441-AA77-3D9E84C55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BEC6EEE-45B2-0871-1293-4CA1D401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69BF4-307D-4F59-947E-45C86682ACDF}" type="datetime1">
              <a:rPr lang="sk-SK" smtClean="0"/>
              <a:t>13. 10. 2026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59A277E-9D52-161E-7FFF-BE13CFA45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Michal Šturc, Úvodné sústredenie TMF, 13. 10. 2026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D2421AF-7AEE-896A-2B5D-CACE252B6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12054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80DC55-0CC6-7EDF-8016-4843D487C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CB02AE5-2A2C-1769-DF32-B22BA3EF28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A03CFF9-0523-62AB-F071-1E86085FD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DC6B3-B774-40A9-AE57-63E2EE00FA51}" type="datetime1">
              <a:rPr lang="sk-SK" smtClean="0"/>
              <a:t>13. 10. 2026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E2CB99A-64E9-EB69-94C1-63239411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Michal Šturc, Úvodné sústredenie TMF, 13. 10. 2026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FA9CEE7-CEA7-2342-73E7-77CB9A163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72912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69797E-9BF5-6E0D-5B19-B41896455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BF3D971-8AAB-BD70-6DF2-FE52E8BD3F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18FBC01A-7936-89CA-365A-5FE3B2A49F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4B149575-E5EB-B15E-AB63-67CF0BC63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F0937-6151-4D6B-BC26-C4D5CF50FAFB}" type="datetime1">
              <a:rPr lang="sk-SK" smtClean="0"/>
              <a:t>13. 10. 2026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353B6206-7DAD-B341-0D01-7310EDB17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Michal Šturc, Úvodné sústredenie TMF, 13. 10. 2026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2E97565-2331-5716-2922-895191919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84693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EFF899-5674-8B42-2F0B-DADEEE641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6FDBF7D-28F5-BE0F-DED8-9DD3525E5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4D715A48-2985-9C88-67D1-020F492E7F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5CB53E8-58AF-A1D7-CA11-2647BBC31E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3E905205-75A9-CAB4-D195-28FE051D0D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AEFB7063-232F-E9BA-4C07-3147958D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79861-C753-4D5E-9DA7-83E3AEA2EA96}" type="datetime1">
              <a:rPr lang="sk-SK" smtClean="0"/>
              <a:t>13. 10. 2026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FB773CBA-C596-D2AE-C116-4F014C0F8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Michal Šturc, Úvodné sústredenie TMF, 13. 10. 2026</a:t>
            </a:r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746AE898-0EC4-E597-7CDE-01005283C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82732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3E93F3-ED32-3F7E-ABE4-71D772166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FEDE7B3F-D34F-1638-8305-2AFC23D73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F79A3-9728-4D64-BB20-3CBCB36AAB70}" type="datetime1">
              <a:rPr lang="sk-SK" smtClean="0"/>
              <a:t>13. 10. 2026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E696CD24-FC49-F6AB-5FCE-AB2EAB78A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6ACDB4C8-19B1-FD67-BC1B-A75874BDA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71099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F4B8F8C7-A540-ECE7-88BE-A091B7A7F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FD80D-0B61-45B1-BBE4-F4539630C92F}" type="datetime1">
              <a:rPr lang="sk-SK" smtClean="0"/>
              <a:t>13. 10. 2026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0F12CAF3-0D53-2805-34AD-FE67208AB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Michal Šturc, Úvodné sústredenie TMF, 13. 10. 2026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3F33E7F1-F8C1-3552-5557-F73875186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3234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BF6E26-7E22-BA4D-753F-FDBE78A1D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FD07AE5-EEAC-0E2D-A88C-84E1D593E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8EF539F-97E8-9F35-25FE-17DA45CC8C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B98C2576-CA32-A58A-5702-CB386C09A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89042-48A4-44B0-AEE6-71B558463554}" type="datetime1">
              <a:rPr lang="sk-SK" smtClean="0"/>
              <a:t>13. 10. 2026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26F72313-4773-3C0E-F90E-1AF52D80E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Michal Šturc, Úvodné sústredenie TMF, 13. 10. 2026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A910789E-7431-D0E7-46A1-5026EDC50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04645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AA4730-5062-CED2-8377-D2AA49267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C3214767-D64E-BCAE-632E-9FC2ACD912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0411E37-6F79-41EB-6ACB-67132B08A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47E6E1F9-809A-BB6E-DA70-FB90ECA84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50C7D-D51B-44AE-9E08-DB9E936DCB34}" type="datetime1">
              <a:rPr lang="sk-SK" smtClean="0"/>
              <a:t>13. 10. 2026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7BD30DB0-9A7B-62D0-5DB3-13CBFD674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Michal Šturc, Úvodné sústredenie TMF, 13. 10. 2026</a:t>
            </a:r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5FB64739-904C-6E8D-3496-642359953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065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4E622B-7793-C324-37DF-6BCE93F08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25AAA120-C8B7-1A2B-E5A0-296C29C573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8C66138-1E0D-EFF7-DD4B-9FCD6F137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21316-F640-4429-B868-B00898362DCD}" type="datetime1">
              <a:rPr lang="sk-SK" smtClean="0"/>
              <a:t>13. 10. 2026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1D2B74E-0103-0886-9C41-6277812CA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Michal Šturc, Úvodné sústredenie TMF, 13. 10. 2026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2FD7D87-900F-E7FD-62DA-BA69F7E97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91819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EF061D6E-E2A8-BD1A-E06A-9F37DFCC05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45CDB472-06FC-477F-A73C-215E959C2C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0A367555-4F54-321D-E90D-6D535D184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82184-E066-49AE-AC81-83AFE2527855}" type="datetime1">
              <a:rPr lang="sk-SK" smtClean="0"/>
              <a:t>13. 10. 2026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A8C591F-E509-5E72-86DA-93DDE32FD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/>
              <a:t>Michal Šturc, Úvodné sústredenie TMF, 13. 10. 2026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F7DAE3E-1666-91B2-2913-DEB25D3B9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37933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274404E0-E38F-97F7-00E6-05F41AF5C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5A0634C-4682-2701-6127-EF4999926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FCF648D-6ED4-A1AA-5863-45079CA11C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A2623C-BD2C-4687-98E1-63CD12970C42}" type="datetime1">
              <a:rPr lang="sk-SK" smtClean="0"/>
              <a:t>13. 10. 2026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29E89C8-084E-D24D-7413-D8EF6C3C53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sk-SK"/>
              <a:t>Michal Šturc, Úvodné sústredenie TMF, 13. 10. 2026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3A941AB-396A-40E9-5C6D-2795EEEED9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BD5AA5-AD57-40FA-941D-FD536E575FD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36156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4A1277-2754-3AA0-4737-73413DE71A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17 - Zatvárajúca sa obálka knihy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933DE3F-13FE-1642-EDF6-1EA1D1519A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/>
              <a:t>Michal Šturc</a:t>
            </a:r>
          </a:p>
        </p:txBody>
      </p:sp>
    </p:spTree>
    <p:extLst>
      <p:ext uri="{BB962C8B-B14F-4D97-AF65-F5344CB8AC3E}">
        <p14:creationId xmlns:p14="http://schemas.microsoft.com/office/powerpoint/2010/main" val="3457396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535603-3EC7-7CC0-DA31-53B8F79DD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Zadanie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6AE9860-B2F7-6A53-4FC0-8812C503B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Položte knihu </a:t>
            </a:r>
            <a:r>
              <a:rPr lang="sk-SK" b="1" dirty="0"/>
              <a:t>vodorovne</a:t>
            </a:r>
            <a:r>
              <a:rPr lang="sk-SK" dirty="0"/>
              <a:t>, čiastočne </a:t>
            </a:r>
            <a:r>
              <a:rPr lang="sk-SK" b="1" dirty="0"/>
              <a:t>otvorte jej obálku</a:t>
            </a:r>
            <a:r>
              <a:rPr lang="sk-SK" dirty="0"/>
              <a:t> a nechajte ju </a:t>
            </a:r>
            <a:r>
              <a:rPr lang="sk-SK" b="1" dirty="0"/>
              <a:t>voľne</a:t>
            </a:r>
            <a:r>
              <a:rPr lang="sk-SK" dirty="0"/>
              <a:t> sa zatvoriť. </a:t>
            </a:r>
            <a:r>
              <a:rPr lang="sk-SK"/>
              <a:t>Preskúmajte pohyb </a:t>
            </a:r>
            <a:r>
              <a:rPr lang="sk-SK" dirty="0"/>
              <a:t>obálky.</a:t>
            </a: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14664A8D-B4CA-21F2-139F-816A9ED51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6F655199-2FDB-74E9-6CD6-FC2D42F5E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2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519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23F9B0-78BF-43FF-0CE4-FEDBB79CD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Prečo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A7AECBB-717D-CED8-52C7-36BE8D626A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Väzba knihy</a:t>
            </a:r>
          </a:p>
          <a:p>
            <a:endParaRPr lang="sk-SK" dirty="0"/>
          </a:p>
          <a:p>
            <a:r>
              <a:rPr lang="sk-SK" dirty="0"/>
              <a:t>Vplyv vzduchu</a:t>
            </a: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BDFABA54-E0C8-C0C8-C187-064BE146F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E801FEC4-2E00-0A30-15A6-1FB41EDBD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3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792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D2D252-2103-1FE7-4755-527C660CF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Nulté priblíženie – veľké kmity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899FE585-4A8B-7C9E-09A8-27758A55E36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acc>
                        <m:accPr>
                          <m:chr m:val="̈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sk-SK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̈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𝑚𝑔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sk-SK" dirty="0"/>
              </a:p>
              <a:p>
                <a:endParaRPr lang="sk-SK" dirty="0"/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899FE585-4A8B-7C9E-09A8-27758A55E3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90" t="-154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Obrázok 8">
            <a:extLst>
              <a:ext uri="{FF2B5EF4-FFF2-40B4-BE49-F238E27FC236}">
                <a16:creationId xmlns:a16="http://schemas.microsoft.com/office/drawing/2014/main" id="{DA7C432C-3998-E5A9-AFC6-62BC0986C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549" y="1310761"/>
            <a:ext cx="6690071" cy="5100637"/>
          </a:xfrm>
          <a:prstGeom prst="rect">
            <a:avLst/>
          </a:prstGeom>
        </p:spPr>
      </p:pic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3DAE25B2-1277-7AE1-DE38-9149D25F3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2AC263C-56E1-886C-F059-851CC8489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4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192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50F69-9A9B-4931-BCA2-8D5B0CBDB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FDBA16-9BDB-E2E7-16AD-052610722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Nulté priblíženie – veľké kmity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0FB99C90-1726-DA1A-187D-F2AAC3C7EB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acc>
                        <m:accPr>
                          <m:chr m:val="̈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sk-SK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̈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𝑚𝑔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sk-SK" dirty="0"/>
              </a:p>
              <a:p>
                <a:endParaRPr lang="sk-SK" dirty="0"/>
              </a:p>
              <a:p>
                <a:r>
                  <a:rPr lang="sk-SK" dirty="0"/>
                  <a:t>Dá sa odsimulovať/vyriešiť</a:t>
                </a:r>
              </a:p>
              <a:p>
                <a:pPr marL="0" indent="0">
                  <a:buNone/>
                </a:pPr>
                <a:r>
                  <a:rPr lang="sk-SK" dirty="0"/>
                  <a:t>   špeciálnymi funkciami</a:t>
                </a:r>
              </a:p>
              <a:p>
                <a:endParaRPr lang="sk-SK" dirty="0"/>
              </a:p>
              <a:p>
                <a:r>
                  <a:rPr lang="sk-SK" dirty="0"/>
                  <a:t>Nebude sedieť</a:t>
                </a:r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899FE585-4A8B-7C9E-09A8-27758A55E3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541" b="-23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Obrázok 8">
            <a:extLst>
              <a:ext uri="{FF2B5EF4-FFF2-40B4-BE49-F238E27FC236}">
                <a16:creationId xmlns:a16="http://schemas.microsoft.com/office/drawing/2014/main" id="{218D6B1B-C963-BE90-7F7E-658130D40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549" y="1310761"/>
            <a:ext cx="6690071" cy="5100637"/>
          </a:xfrm>
          <a:prstGeom prst="rect">
            <a:avLst/>
          </a:prstGeom>
        </p:spPr>
      </p:pic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B4522D12-D744-307F-75AC-0356BBDD2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F3FC406D-8558-6209-7A5C-D902E7D94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5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612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EC897E-C849-7248-5D74-C5D408CCD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Prvé priblíženie – knižná väzba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2F52F6B3-FD36-CA20-B2CA-FDCC658EB8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acc>
                        <m:accPr>
                          <m:chr m:val="̈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sk-SK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2F52F6B3-FD36-CA20-B2CA-FDCC658EB8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90" t="-154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33588202-4F3E-AC22-F94D-D46E64D97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E23276B3-86D2-4285-615E-3D8EFD768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6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806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13FD3-2ECA-AA4F-6345-BBA8FD8AF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50C7EC-ECA6-1469-B4DA-7F15DEFB8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Prvé priblíženie – knižná väzba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F80AA479-A32D-0A1F-EF23-F7BFC5142A9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acc>
                        <m:accPr>
                          <m:chr m:val="̈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sk-SK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̈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𝑚𝑔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v</m:t>
                          </m:r>
                          <m:r>
                            <a:rPr lang="sk-SK" b="0" i="0" smtClean="0">
                              <a:latin typeface="Cambria Math" panose="02040503050406030204" pitchFamily="18" charset="0"/>
                            </a:rPr>
                            <m:t>ä</m:t>
                          </m:r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zba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sk-SK" dirty="0"/>
              </a:p>
              <a:p>
                <a:pPr marL="0" indent="0">
                  <a:buNone/>
                </a:pPr>
                <a:endParaRPr lang="sk-SK" dirty="0"/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F80AA479-A32D-0A1F-EF23-F7BFC5142A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90" t="-154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AE221107-4A1D-6F23-0C75-9DEEB3F65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54C15E7F-372F-02B4-0CFE-FDEBF4E6A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7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853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4B665-F030-E13A-7641-C9D03CD41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B923DA-5342-C0F6-2BF7-4FE7B22ED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Prvé priblíženie – knižná väzba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54DDC6C3-D381-D2FF-A2FD-F7C48548B3F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acc>
                        <m:accPr>
                          <m:chr m:val="̈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sk-SK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̈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𝑚𝑔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v</m:t>
                          </m:r>
                          <m:r>
                            <a:rPr lang="sk-SK" b="0" i="0" smtClean="0">
                              <a:latin typeface="Cambria Math" panose="02040503050406030204" pitchFamily="18" charset="0"/>
                            </a:rPr>
                            <m:t>ä</m:t>
                          </m:r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zba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sk-SK" dirty="0"/>
              </a:p>
              <a:p>
                <a:pPr marL="0" indent="0">
                  <a:buNone/>
                </a:pPr>
                <a:endParaRPr lang="sk-SK" dirty="0"/>
              </a:p>
              <a:p>
                <a:r>
                  <a:rPr lang="sk-SK" dirty="0"/>
                  <a:t>Bude treba zmerať v závislosť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sk-SK" b="0" i="0" smtClean="0">
                            <a:latin typeface="Cambria Math" panose="02040503050406030204" pitchFamily="18" charset="0"/>
                          </a:rPr>
                          <m:t>ä</m:t>
                        </m:r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 panose="02040503050406030204" pitchFamily="18" charset="0"/>
                          </a:rPr>
                          <m:t>zba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sub>
                    </m:sSub>
                  </m:oMath>
                </a14:m>
                <a:endParaRPr lang="sk-SK" b="0" dirty="0"/>
              </a:p>
              <a:p>
                <a:endParaRPr lang="sk-SK" dirty="0"/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54DDC6C3-D381-D2FF-A2FD-F7C48548B3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54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F18C1AFC-3313-391F-E7E9-35E897B65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EEA5E873-687C-AC94-424E-38AB0F33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8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095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03BA4-BAE6-6ABD-4089-E08B537A0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5A7893-FDA8-A582-2F7A-EAC1292B5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Prvé priblíženie – knižná väzba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11C4950B-A346-7C5B-8B31-542F1A2FE9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acc>
                        <m:accPr>
                          <m:chr m:val="̈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sk-SK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̈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𝑚𝑔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v</m:t>
                          </m:r>
                          <m:r>
                            <a:rPr lang="sk-SK" b="0" i="0" smtClean="0">
                              <a:latin typeface="Cambria Math" panose="02040503050406030204" pitchFamily="18" charset="0"/>
                            </a:rPr>
                            <m:t>ä</m:t>
                          </m:r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zba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sk-SK" dirty="0"/>
              </a:p>
              <a:p>
                <a:pPr marL="0" indent="0">
                  <a:buNone/>
                </a:pPr>
                <a:endParaRPr lang="sk-SK" dirty="0"/>
              </a:p>
              <a:p>
                <a:r>
                  <a:rPr lang="sk-SK" dirty="0"/>
                  <a:t>Bude treba zmerať v závislosť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sk-SK" b="0" i="0" smtClean="0">
                            <a:latin typeface="Cambria Math" panose="02040503050406030204" pitchFamily="18" charset="0"/>
                          </a:rPr>
                          <m:t>ä</m:t>
                        </m:r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 panose="02040503050406030204" pitchFamily="18" charset="0"/>
                          </a:rPr>
                          <m:t>zba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sub>
                    </m:sSub>
                  </m:oMath>
                </a14:m>
                <a:endParaRPr lang="sk-SK" b="0" dirty="0"/>
              </a:p>
              <a:p>
                <a:endParaRPr lang="sk-SK" dirty="0"/>
              </a:p>
              <a:p>
                <a:r>
                  <a:rPr lang="sk-SK" dirty="0"/>
                  <a:t>Závisí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ä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𝑧𝑏𝑎</m:t>
                        </m:r>
                      </m:sub>
                    </m:sSub>
                  </m:oMath>
                </a14:m>
                <a:r>
                  <a:rPr lang="sk-SK" dirty="0"/>
                  <a:t> aj od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sk-SK" dirty="0"/>
                  <a:t>?</a:t>
                </a:r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2F52F6B3-FD36-CA20-B2CA-FDCC658EB8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154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CF927DA7-4771-269F-1D92-7CBE47460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66851D01-A09B-63FF-0E55-7EA3D0606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9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398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Nadpis 1">
                <a:extLst>
                  <a:ext uri="{FF2B5EF4-FFF2-40B4-BE49-F238E27FC236}">
                    <a16:creationId xmlns:a16="http://schemas.microsoft.com/office/drawing/2014/main" id="{AD0F81FB-1F71-AD7B-0469-AFE3E929CBD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sk-SK" dirty="0"/>
                  <a:t>Meranie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sk-SK" b="0" i="0" smtClean="0">
                            <a:latin typeface="Cambria Math" panose="02040503050406030204" pitchFamily="18" charset="0"/>
                          </a:rPr>
                          <m:t>ä</m:t>
                        </m:r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 panose="02040503050406030204" pitchFamily="18" charset="0"/>
                          </a:rPr>
                          <m:t>zba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sk-SK" dirty="0"/>
                  <a:t> </a:t>
                </a:r>
              </a:p>
            </p:txBody>
          </p:sp>
        </mc:Choice>
        <mc:Fallback xmlns="">
          <p:sp>
            <p:nvSpPr>
              <p:cNvPr id="2" name="Nadpis 1">
                <a:extLst>
                  <a:ext uri="{FF2B5EF4-FFF2-40B4-BE49-F238E27FC236}">
                    <a16:creationId xmlns:a16="http://schemas.microsoft.com/office/drawing/2014/main" id="{AD0F81FB-1F71-AD7B-0469-AFE3E929CB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00232D57-EFC2-4E7B-31C9-C6EDCD6179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𝑚𝑔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sk-SK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sk-SK" b="0" i="0" smtClean="0">
                            <a:latin typeface="Cambria Math" panose="02040503050406030204" pitchFamily="18" charset="0"/>
                          </a:rPr>
                          <m:t>ä</m:t>
                        </m:r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 panose="02040503050406030204" pitchFamily="18" charset="0"/>
                          </a:rPr>
                          <m:t>zba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sk-SK" dirty="0"/>
                  <a:t> sa dá zmerať priamo silomerom</a:t>
                </a:r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00232D57-EFC2-4E7B-31C9-C6EDCD6179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28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009CDB92-4951-36D7-530F-4B0D9BC9F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DBE25995-6D43-A069-540D-645D9F104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10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3422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CBAC7-D55E-E53B-3FE5-63861CD2B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Nadpis 1">
                <a:extLst>
                  <a:ext uri="{FF2B5EF4-FFF2-40B4-BE49-F238E27FC236}">
                    <a16:creationId xmlns:a16="http://schemas.microsoft.com/office/drawing/2014/main" id="{FBA972AA-90CE-C9F5-4E08-4D98441DDEB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sk-SK" dirty="0"/>
                  <a:t>Meranie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sk-SK" b="0" i="0" smtClean="0">
                            <a:latin typeface="Cambria Math" panose="02040503050406030204" pitchFamily="18" charset="0"/>
                          </a:rPr>
                          <m:t>ä</m:t>
                        </m:r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 panose="02040503050406030204" pitchFamily="18" charset="0"/>
                          </a:rPr>
                          <m:t>zba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sk-SK" dirty="0"/>
                  <a:t> </a:t>
                </a:r>
              </a:p>
            </p:txBody>
          </p:sp>
        </mc:Choice>
        <mc:Fallback xmlns="">
          <p:sp>
            <p:nvSpPr>
              <p:cNvPr id="2" name="Nadpis 1">
                <a:extLst>
                  <a:ext uri="{FF2B5EF4-FFF2-40B4-BE49-F238E27FC236}">
                    <a16:creationId xmlns:a16="http://schemas.microsoft.com/office/drawing/2014/main" id="{AD0F81FB-1F71-AD7B-0469-AFE3E929CB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6A9A6CF1-8B08-C880-2362-01A97F14930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𝑚𝑔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sk-SK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sk-SK" b="0" i="0" smtClean="0">
                            <a:latin typeface="Cambria Math" panose="02040503050406030204" pitchFamily="18" charset="0"/>
                          </a:rPr>
                          <m:t>ä</m:t>
                        </m:r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 panose="02040503050406030204" pitchFamily="18" charset="0"/>
                          </a:rPr>
                          <m:t>zba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sk-SK" dirty="0"/>
                  <a:t> sa dá zmerať priamo silomerom</a:t>
                </a:r>
              </a:p>
              <a:p>
                <a:endParaRPr lang="sk-SK" dirty="0"/>
              </a:p>
              <a:p>
                <a:r>
                  <a:rPr lang="sk-SK" dirty="0"/>
                  <a:t>Ako oddeliť (nedeštruktívne)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𝑚𝑔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r>
                  <a:rPr lang="sk-SK" dirty="0"/>
                  <a:t> od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sk-SK" b="0" i="0" smtClean="0">
                            <a:latin typeface="Cambria Math" panose="02040503050406030204" pitchFamily="18" charset="0"/>
                          </a:rPr>
                          <m:t>ä</m:t>
                        </m:r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 panose="02040503050406030204" pitchFamily="18" charset="0"/>
                          </a:rPr>
                          <m:t>zba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sub>
                    </m:sSub>
                  </m:oMath>
                </a14:m>
                <a:r>
                  <a:rPr lang="sk-SK" dirty="0"/>
                  <a:t>?</a:t>
                </a:r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6A9A6CF1-8B08-C880-2362-01A97F1493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8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3971540E-DDCB-6643-98C7-ACAEE8935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825FCB10-FFA3-B480-685B-B4F781BBF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11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841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9624C-C370-05BE-B6F8-542C5E8E6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Nadpis 1">
                <a:extLst>
                  <a:ext uri="{FF2B5EF4-FFF2-40B4-BE49-F238E27FC236}">
                    <a16:creationId xmlns:a16="http://schemas.microsoft.com/office/drawing/2014/main" id="{C0E5BAAD-852F-E895-ABA4-091C0C1D830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sk-SK" dirty="0"/>
                  <a:t>Meranie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sk-SK" b="0" i="0" smtClean="0">
                            <a:latin typeface="Cambria Math" panose="02040503050406030204" pitchFamily="18" charset="0"/>
                          </a:rPr>
                          <m:t>ä</m:t>
                        </m:r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 panose="02040503050406030204" pitchFamily="18" charset="0"/>
                          </a:rPr>
                          <m:t>zba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sk-SK" dirty="0"/>
                  <a:t> </a:t>
                </a:r>
              </a:p>
            </p:txBody>
          </p:sp>
        </mc:Choice>
        <mc:Fallback xmlns="">
          <p:sp>
            <p:nvSpPr>
              <p:cNvPr id="2" name="Nadpis 1">
                <a:extLst>
                  <a:ext uri="{FF2B5EF4-FFF2-40B4-BE49-F238E27FC236}">
                    <a16:creationId xmlns:a16="http://schemas.microsoft.com/office/drawing/2014/main" id="{AD0F81FB-1F71-AD7B-0469-AFE3E929CB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BD19F52E-89FA-CB63-60E3-EE3B28A81E7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𝑚𝑔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sk-SK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sk-SK" b="0" i="0" smtClean="0">
                            <a:latin typeface="Cambria Math" panose="02040503050406030204" pitchFamily="18" charset="0"/>
                          </a:rPr>
                          <m:t>ä</m:t>
                        </m:r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 panose="02040503050406030204" pitchFamily="18" charset="0"/>
                          </a:rPr>
                          <m:t>zba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sk-SK" dirty="0"/>
                  <a:t> sa dá zmerať priamo silomerom</a:t>
                </a:r>
              </a:p>
              <a:p>
                <a:endParaRPr lang="sk-SK" dirty="0"/>
              </a:p>
              <a:p>
                <a:r>
                  <a:rPr lang="sk-SK" dirty="0"/>
                  <a:t>Ako oddeliť (nedeštruktívne)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𝑚𝑔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r>
                  <a:rPr lang="sk-SK" dirty="0"/>
                  <a:t> od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sk-SK" b="0" i="0" smtClean="0">
                            <a:latin typeface="Cambria Math" panose="02040503050406030204" pitchFamily="18" charset="0"/>
                          </a:rPr>
                          <m:t>ä</m:t>
                        </m:r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 panose="02040503050406030204" pitchFamily="18" charset="0"/>
                          </a:rPr>
                          <m:t>zba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</m:sub>
                    </m:sSub>
                  </m:oMath>
                </a14:m>
                <a:r>
                  <a:rPr lang="sk-SK" dirty="0"/>
                  <a:t>?</a:t>
                </a:r>
              </a:p>
              <a:p>
                <a:endParaRPr lang="sk-SK" dirty="0"/>
              </a:p>
              <a:p>
                <a:r>
                  <a:rPr lang="sk-SK" dirty="0"/>
                  <a:t>Bude treba odrezať obálku?</a:t>
                </a:r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00232D57-EFC2-4E7B-31C9-C6EDCD6179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8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82F755C3-6B59-3E01-5D1B-F6970E8E4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7EB8F645-EE1F-0938-0D9E-91328385E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12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929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Nadpis 1">
                <a:extLst>
                  <a:ext uri="{FF2B5EF4-FFF2-40B4-BE49-F238E27FC236}">
                    <a16:creationId xmlns:a16="http://schemas.microsoft.com/office/drawing/2014/main" id="{44AC6B29-B884-5FDE-8116-B45EDB67E89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sk-SK" dirty="0"/>
                  <a:t>Meranie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ä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𝑧𝑏𝑎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</m:oMath>
                </a14:m>
                <a:r>
                  <a:rPr lang="sk-SK" dirty="0"/>
                  <a:t> - knižka vo vákuu</a:t>
                </a:r>
              </a:p>
            </p:txBody>
          </p:sp>
        </mc:Choice>
        <mc:Fallback xmlns="">
          <p:sp>
            <p:nvSpPr>
              <p:cNvPr id="2" name="Nadpis 1">
                <a:extLst>
                  <a:ext uri="{FF2B5EF4-FFF2-40B4-BE49-F238E27FC236}">
                    <a16:creationId xmlns:a16="http://schemas.microsoft.com/office/drawing/2014/main" id="{44AC6B29-B884-5FDE-8116-B45EDB67E8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 b="-46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81224202-FED5-A08C-CF23-12A5B57021E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sk-SK" dirty="0"/>
                  <a:t>Pohyb bez odporu vzduchu</a:t>
                </a:r>
              </a:p>
              <a:p>
                <a:endParaRPr lang="sk-S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̈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𝑚𝑔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v</m:t>
                          </m:r>
                          <m:r>
                            <a:rPr lang="sk-SK" b="0" i="0" smtClean="0">
                              <a:latin typeface="Cambria Math" panose="02040503050406030204" pitchFamily="18" charset="0"/>
                            </a:rPr>
                            <m:t>ä</m:t>
                          </m:r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zba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sk-SK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acc>
                                <m:accPr>
                                  <m:chr m:val="̇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</m:d>
                        </m:sub>
                      </m:sSub>
                    </m:oMath>
                  </m:oMathPara>
                </a14:m>
                <a:endParaRPr lang="sk-SK" dirty="0"/>
              </a:p>
              <a:p>
                <a:pPr marL="0" indent="0">
                  <a:buNone/>
                </a:pPr>
                <a:endParaRPr lang="sk-SK" dirty="0"/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81224202-FED5-A08C-CF23-12A5B57021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AD4698E5-D562-1160-0B6D-BD679E4E0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A0FD689C-6A7B-1106-0E1F-B71913A52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13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084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687D4-6F61-A51C-0FF7-EF6D33673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Nadpis 1">
                <a:extLst>
                  <a:ext uri="{FF2B5EF4-FFF2-40B4-BE49-F238E27FC236}">
                    <a16:creationId xmlns:a16="http://schemas.microsoft.com/office/drawing/2014/main" id="{1C1C314D-D4C8-5A9E-469C-85A4F130464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sk-SK" dirty="0"/>
                  <a:t>Meranie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ä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𝑧𝑏𝑎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</m:oMath>
                </a14:m>
                <a:r>
                  <a:rPr lang="sk-SK" dirty="0"/>
                  <a:t> - knižka vo vákuu</a:t>
                </a:r>
              </a:p>
            </p:txBody>
          </p:sp>
        </mc:Choice>
        <mc:Fallback xmlns="">
          <p:sp>
            <p:nvSpPr>
              <p:cNvPr id="2" name="Nadpis 1">
                <a:extLst>
                  <a:ext uri="{FF2B5EF4-FFF2-40B4-BE49-F238E27FC236}">
                    <a16:creationId xmlns:a16="http://schemas.microsoft.com/office/drawing/2014/main" id="{44AC6B29-B884-5FDE-8116-B45EDB67E8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 b="-46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D99F8CF5-7BC7-E2FF-6669-E12FA45E180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sk-SK" dirty="0"/>
                  <a:t>Pohyb bez odporu vzduchu</a:t>
                </a:r>
              </a:p>
              <a:p>
                <a:endParaRPr lang="sk-S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̈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𝑚𝑔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unc>
                        <m:func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v</m:t>
                          </m:r>
                          <m:r>
                            <a:rPr lang="sk-SK" b="0" i="0" smtClean="0">
                              <a:latin typeface="Cambria Math" panose="02040503050406030204" pitchFamily="18" charset="0"/>
                            </a:rPr>
                            <m:t>ä</m:t>
                          </m:r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zba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sk-SK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acc>
                                <m:accPr>
                                  <m:chr m:val="̇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</m:d>
                        </m:sub>
                      </m:sSub>
                    </m:oMath>
                  </m:oMathPara>
                </a14:m>
                <a:endParaRPr lang="sk-SK" dirty="0"/>
              </a:p>
              <a:p>
                <a:pPr marL="0" indent="0">
                  <a:buNone/>
                </a:pPr>
                <a:endParaRPr lang="sk-SK" dirty="0"/>
              </a:p>
              <a:p>
                <a:r>
                  <a:rPr lang="sk-SK" dirty="0"/>
                  <a:t>Dá sa empiricky odmerať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𝑚𝑔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sk-SK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 panose="02040503050406030204" pitchFamily="18" charset="0"/>
                          </a:rPr>
                          <m:t>v</m:t>
                        </m:r>
                        <m:r>
                          <a:rPr lang="sk-SK" b="0" i="0" smtClean="0">
                            <a:latin typeface="Cambria Math" panose="02040503050406030204" pitchFamily="18" charset="0"/>
                          </a:rPr>
                          <m:t>ä</m:t>
                        </m:r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 panose="02040503050406030204" pitchFamily="18" charset="0"/>
                          </a:rPr>
                          <m:t>zba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sk-SK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</m:oMath>
                </a14:m>
                <a:endParaRPr lang="sk-SK" dirty="0"/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81224202-FED5-A08C-CF23-12A5B57021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883C34A7-384B-03E6-A0FA-BF844FB4B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5D57F8F-65F0-DBC9-C691-7ACC3C5E4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14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99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4619E7-A0C8-A9E2-A5C8-04E0E70AD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Odpor vzduchu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CB74EB4-57C1-97E1-8263-6DD5569A3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Zjavne úplne kritický</a:t>
            </a:r>
          </a:p>
          <a:p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C0310D66-2053-C3EB-43CB-1612E0F46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BC44495F-1443-BB08-B5D8-5552FA21B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15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217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59B0F-018A-2F7F-3598-594E05146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7C25E5-E230-C385-65D4-1700B8F94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Odpor vzduchu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4661B2A-2E6A-7436-474A-8ED543AD3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Zjavne úplne kritický</a:t>
            </a:r>
          </a:p>
          <a:p>
            <a:endParaRPr lang="sk-SK" dirty="0"/>
          </a:p>
          <a:p>
            <a:r>
              <a:rPr lang="sk-SK" dirty="0"/>
              <a:t>Nedá sa modelovať ako doska v 3D</a:t>
            </a:r>
          </a:p>
          <a:p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68F3611-5F9B-013A-3E53-4D989A318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D2467866-D806-8522-5433-98096DA92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16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575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C7653-FFC0-FB1F-9DC9-36F1C961A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CB148E-FC5F-6F3D-1A58-09C354C27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Odpor vzduchu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B48B61B-285B-20C4-8BD4-38F87DCB6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Zjavne úplne kritický</a:t>
            </a:r>
          </a:p>
          <a:p>
            <a:endParaRPr lang="sk-SK" dirty="0"/>
          </a:p>
          <a:p>
            <a:r>
              <a:rPr lang="sk-SK" dirty="0"/>
              <a:t>Nedá sa modelovať ako doska v 3D</a:t>
            </a:r>
          </a:p>
          <a:p>
            <a:endParaRPr lang="sk-SK" dirty="0"/>
          </a:p>
          <a:p>
            <a:r>
              <a:rPr lang="sk-SK" dirty="0"/>
              <a:t>Molekuly pri väzbe musia „ujsť“ veľkú vzdialenosť za krátky čas</a:t>
            </a:r>
          </a:p>
          <a:p>
            <a:endParaRPr lang="sk-SK" dirty="0"/>
          </a:p>
          <a:p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7CE49254-C83D-B69A-A625-5AAE7617A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C385629F-0F0E-0D12-DFB4-4AAD8DDAF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17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6985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284E4-5AD8-AC8D-0BAB-17815ECF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5CA15F-BA98-0C6A-EF2F-31B8DE617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Odpor vzduchu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FB3D920-132C-D6AD-EE72-197903B2C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Zjavne úplne kritický</a:t>
            </a:r>
          </a:p>
          <a:p>
            <a:endParaRPr lang="sk-SK" dirty="0"/>
          </a:p>
          <a:p>
            <a:r>
              <a:rPr lang="sk-SK" dirty="0"/>
              <a:t>Nedá sa modelovať ako doska v 3D</a:t>
            </a:r>
          </a:p>
          <a:p>
            <a:endParaRPr lang="sk-SK" dirty="0"/>
          </a:p>
          <a:p>
            <a:r>
              <a:rPr lang="sk-SK" dirty="0"/>
              <a:t>Molekuly pri väzbe musia „ujsť“ veľkú vzdialenosť za krátky čas</a:t>
            </a:r>
          </a:p>
          <a:p>
            <a:endParaRPr lang="sk-SK" dirty="0"/>
          </a:p>
          <a:p>
            <a:r>
              <a:rPr lang="sk-SK" dirty="0"/>
              <a:t>Vieme modelovať „roztiahnutie“ vzduchu pod obálkou</a:t>
            </a: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ED9DBBBB-F03B-B272-64B9-482DF70EF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F89AC00E-542B-25B8-8137-CCB4CDBB4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18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5290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B61470-8704-CCA5-97F8-F1EC41D4B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Odpor vzduchu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0C053DF-AD70-4DEB-9B3B-4288F4306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Masu vzduchu pod obálkou treba stlačiť a/alebo vytlačiť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3DCEC613-CEA6-6D9B-6D3B-7C5E34F95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779" y="2788461"/>
            <a:ext cx="4520714" cy="3140845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4155F79F-7CB4-A060-84E4-85ACF362E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6844" y="2688873"/>
            <a:ext cx="4657378" cy="3140844"/>
          </a:xfrm>
          <a:prstGeom prst="rect">
            <a:avLst/>
          </a:prstGeom>
        </p:spPr>
      </p:pic>
      <p:sp>
        <p:nvSpPr>
          <p:cNvPr id="10" name="Šípka: doprava 9">
            <a:extLst>
              <a:ext uri="{FF2B5EF4-FFF2-40B4-BE49-F238E27FC236}">
                <a16:creationId xmlns:a16="http://schemas.microsoft.com/office/drawing/2014/main" id="{603AF377-05C8-8037-016C-213ED39CC3A5}"/>
              </a:ext>
            </a:extLst>
          </p:cNvPr>
          <p:cNvSpPr/>
          <p:nvPr/>
        </p:nvSpPr>
        <p:spPr>
          <a:xfrm>
            <a:off x="5540721" y="3494635"/>
            <a:ext cx="1416122" cy="79670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EF73040A-84E5-107E-9938-E9C2BECE0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610A22E-66D5-8A01-603A-D24873FF1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19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307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474D33-036F-4F73-518D-C6129CFA0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Vytláčanie vzduchu 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035C90A-9569-EFBD-192E-89D78136E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54ABC5BB-9A99-A060-A619-3D99C49D2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449" y="1324093"/>
            <a:ext cx="8338005" cy="5133946"/>
          </a:xfrm>
          <a:prstGeom prst="rect">
            <a:avLst/>
          </a:prstGeom>
        </p:spPr>
      </p:pic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5A2588D3-0528-1CB4-EAF0-37BD12152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B6B7218C-0D34-5290-D3F1-0ACE07DF1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20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5133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736935-D2B0-19FC-EE35-1F426D032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Vytláčanie vzduchu II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B5E4F45-D4DB-46B4-987E-4050A40868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Rozdelíme vzduchový vankúš pod obálkou na dve polky</a:t>
            </a:r>
          </a:p>
          <a:p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E19982E3-9B50-2561-8EF3-4A00EEC1D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4D32BA2-3CFB-126B-0303-78E50D54D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21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691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D5543-0153-9E5A-2AAB-FC06ED13E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34F637-1DD7-E567-9062-87FA9A88E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Vytláčanie vzduchu II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9882E21-B799-73CB-D350-A930900ED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Rozdelíme vzduchový vankúš pod obálkou na dve polky</a:t>
            </a:r>
          </a:p>
          <a:p>
            <a:endParaRPr lang="sk-SK" dirty="0"/>
          </a:p>
          <a:p>
            <a:r>
              <a:rPr lang="sk-SK" dirty="0"/>
              <a:t>Posunieme ťažisko každej z nich tak, aby sa roztiahli dopredu aj do strán</a:t>
            </a:r>
          </a:p>
          <a:p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9B1A4FC2-F9EA-AD55-B9B2-7DA1B30EB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B7CBB373-36E2-DE5E-5BD5-303B4BC32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22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2786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2B66D-8C39-8751-1666-7CE6CEDD8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1C6F4B-703D-6CDD-125C-CB464C321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Vytláčanie vzduchu II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708EFAB3-CF2E-E8A7-96D7-1F121C18C47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sk-SK" dirty="0"/>
                  <a:t>Rozdelíme vzduchový vankúš pod obálkou na dve polky</a:t>
                </a:r>
              </a:p>
              <a:p>
                <a:endParaRPr lang="sk-SK" dirty="0"/>
              </a:p>
              <a:p>
                <a:r>
                  <a:rPr lang="sk-SK" dirty="0"/>
                  <a:t>Posunieme ťažisko každej z nich tak, aby sa roztiahli dopredu aj do strán</a:t>
                </a:r>
              </a:p>
              <a:p>
                <a:endParaRPr lang="sk-SK" dirty="0"/>
              </a:p>
              <a:p>
                <a:r>
                  <a:rPr lang="sk-SK" dirty="0"/>
                  <a:t>Zachováme hustotu a dopočítame novú polohu ťažiska, zmenenú o nejaké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endParaRPr lang="sk-SK" dirty="0"/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1B5E4F45-D4DB-46B4-987E-4050A40868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 r="-150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2117CDF1-8CD2-F87E-B935-EB51D139F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D266C325-B598-D7DD-FA7F-8603C8E72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23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7443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220348-93ED-1F5B-D408-D6461A195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Vytláčanie vzduchu III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00899B89-670D-214E-7431-DA50EF585F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sk-SK" dirty="0"/>
                  <a:t>Dej prebehne za nejaký čas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sk-SK" dirty="0"/>
              </a:p>
              <a:p>
                <a:endParaRPr lang="en-US" dirty="0"/>
              </a:p>
              <a:p>
                <a:endParaRPr lang="sk-SK" dirty="0"/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00899B89-670D-214E-7431-DA50EF585F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834AC868-18FA-89DA-D4BF-9670D8D54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C049EFA-19A0-6D52-44D1-189B30371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24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4549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78900-3A31-8172-A538-739DA6E1C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1994E0-94E5-389C-C90B-BE1290328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Vytláčanie vzduchu III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F9A9C098-6A26-7737-8473-91CEBD9F131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sk-SK" dirty="0"/>
                  <a:t>Dej prebehne za nejaký čas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sk-SK" dirty="0"/>
              </a:p>
              <a:p>
                <a:endParaRPr lang="en-US" dirty="0"/>
              </a:p>
              <a:p>
                <a:r>
                  <a:rPr lang="sk-SK" dirty="0"/>
                  <a:t>To povedie k rýchlosti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sk-SK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sk-SK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Δ</m:t>
                        </m:r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num>
                      <m:den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sk-SK" dirty="0"/>
                  <a:t> a zmene kinetickej energie</a:t>
                </a:r>
              </a:p>
              <a:p>
                <a:endParaRPr lang="sk-SK" dirty="0"/>
              </a:p>
              <a:p>
                <a:endParaRPr lang="sk-SK" dirty="0"/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F9A9C098-6A26-7737-8473-91CEBD9F13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2CA8CD9A-3FB7-EADB-CDFE-ED13ED974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C8BE0C91-E831-8CA6-63B8-B0237EEEA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25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7534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12451-6FB2-4D46-8AB7-640DF19F1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7D4D50-7718-8C0F-6F32-6335C5259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Vytláčanie vzduchu III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4643E542-F62E-6C92-4386-FDEA903C52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sk-SK" dirty="0"/>
                  <a:t>Dej prebehne za nejaký čas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sk-SK" dirty="0"/>
              </a:p>
              <a:p>
                <a:endParaRPr lang="en-US" dirty="0"/>
              </a:p>
              <a:p>
                <a:r>
                  <a:rPr lang="sk-SK" dirty="0"/>
                  <a:t>To povedie k rýchlosti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sk-SK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sk-SK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Δ</m:t>
                        </m:r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num>
                      <m:den>
                        <m:r>
                          <m:rPr>
                            <m:sty m:val="p"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sk-SK" dirty="0"/>
                  <a:t> a zmene kinetickej energie</a:t>
                </a:r>
              </a:p>
              <a:p>
                <a:endParaRPr lang="sk-SK" dirty="0"/>
              </a:p>
              <a:p>
                <a:r>
                  <a:rPr lang="sk-SK" dirty="0"/>
                  <a:t>Zmenu energie porovnáme so zmenou potenciálnej (a kinetickej) energie obálky a odsimulujeme</a:t>
                </a:r>
              </a:p>
              <a:p>
                <a:endParaRPr lang="sk-SK" dirty="0"/>
              </a:p>
              <a:p>
                <a:r>
                  <a:rPr lang="sk-SK" dirty="0"/>
                  <a:t>Bude fungovať?</a:t>
                </a:r>
              </a:p>
              <a:p>
                <a:endParaRPr lang="sk-SK" dirty="0"/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00899B89-670D-214E-7431-DA50EF585F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8BE795A7-DD04-9CE7-0C7F-74957B436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4535C1D-515D-3443-05B5-C22D76A37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26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2468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785129-DFC9-114D-BE7F-14E05F8DB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Adhézia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29F64E8-6C17-38DD-2B98-166E450F80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„Podtlak “ pri otváraní knižky</a:t>
            </a:r>
          </a:p>
          <a:p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796338E1-906F-79B7-6F2A-88F0EB26D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D911167F-6799-B30B-2239-735A7E40C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27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6698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5F4A3-7AB7-0F78-7492-C6F422C30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6D361F-47EE-24C0-0CCA-B0F6E3AB7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Adhézia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A7211345-C529-E20A-E260-CAF807A6ED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sk-SK" dirty="0"/>
                  <a:t>„Podtlak “ pri otváraní knižky</a:t>
                </a:r>
              </a:p>
              <a:p>
                <a:endParaRPr lang="sk-SK" dirty="0"/>
              </a:p>
              <a:p>
                <a:r>
                  <a:rPr lang="sk-SK" dirty="0" err="1"/>
                  <a:t>Stefanov</a:t>
                </a:r>
                <a:r>
                  <a:rPr lang="sk-SK" dirty="0"/>
                  <a:t> zákon (ďalší)</a:t>
                </a:r>
              </a:p>
              <a:p>
                <a:endParaRPr lang="sk-S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adh</m:t>
                          </m:r>
                          <m:r>
                            <a:rPr lang="sk-SK" b="0" i="0" smtClean="0">
                              <a:latin typeface="Cambria Math" panose="02040503050406030204" pitchFamily="18" charset="0"/>
                            </a:rPr>
                            <m:t>é</m:t>
                          </m:r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zia</m:t>
                          </m:r>
                        </m:sub>
                      </m:sSub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𝜋𝜂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sk-SK" dirty="0"/>
              </a:p>
              <a:p>
                <a:pPr marL="0" indent="0">
                  <a:buNone/>
                </a:pPr>
                <a:endParaRPr lang="sk-SK" dirty="0"/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A7211345-C529-E20A-E260-CAF807A6ED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D288377C-C3FF-BE19-2D9B-8BD3954CB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082BD58B-B618-D061-4039-671C026F9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28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8891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D9C97-975C-67AF-A777-37A0919D5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78DE59-E1A4-3977-F70A-E31FFD4D3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Adhézia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2204C269-CD08-793A-4A73-3AB52D8006D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sk-SK" dirty="0"/>
                  <a:t>„Podtlak “ pri otváraní knižky</a:t>
                </a:r>
              </a:p>
              <a:p>
                <a:endParaRPr lang="sk-SK" dirty="0"/>
              </a:p>
              <a:p>
                <a:r>
                  <a:rPr lang="sk-SK" dirty="0" err="1"/>
                  <a:t>Stefanov</a:t>
                </a:r>
                <a:r>
                  <a:rPr lang="sk-SK" dirty="0"/>
                  <a:t> zákon (ďalší)</a:t>
                </a:r>
              </a:p>
              <a:p>
                <a:endParaRPr lang="sk-SK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adh</m:t>
                          </m:r>
                          <m:r>
                            <a:rPr lang="sk-SK" b="0" i="0" smtClean="0">
                              <a:latin typeface="Cambria Math" panose="02040503050406030204" pitchFamily="18" charset="0"/>
                            </a:rPr>
                            <m:t>é</m:t>
                          </m:r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 panose="02040503050406030204" pitchFamily="18" charset="0"/>
                            </a:rPr>
                            <m:t>zia</m:t>
                          </m:r>
                        </m:sub>
                      </m:sSub>
                      <m:r>
                        <a:rPr lang="sk-SK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k-SK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𝜋𝜂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ℎ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sk-SK" dirty="0"/>
              </a:p>
              <a:p>
                <a:pPr marL="0" indent="0">
                  <a:buNone/>
                </a:pPr>
                <a:endParaRPr lang="sk-SK" dirty="0"/>
              </a:p>
              <a:p>
                <a:r>
                  <a:rPr lang="sk-SK" dirty="0"/>
                  <a:t>Uplatní sa aj pri zatváraní?</a:t>
                </a:r>
              </a:p>
            </p:txBody>
          </p:sp>
        </mc:Choice>
        <mc:Fallback xmlns="">
          <p:sp>
            <p:nvSpPr>
              <p:cNvPr id="3" name="Zástupný objekt pre obsah 2">
                <a:extLst>
                  <a:ext uri="{FF2B5EF4-FFF2-40B4-BE49-F238E27FC236}">
                    <a16:creationId xmlns:a16="http://schemas.microsoft.com/office/drawing/2014/main" id="{2204C269-CD08-793A-4A73-3AB52D8006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021DEC03-64CB-4565-225E-4359578DF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27B10FB0-1340-22F5-15F1-2A13EEA07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29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432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05262C-8E42-7697-8140-44F11EB2D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s úlohou?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10B91A9-6E21-5B48-230E-7B9C1409BF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Namerať viacero kníh – silná väzba, slabá väzba, rôzne rozmery</a:t>
            </a:r>
          </a:p>
          <a:p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D6057F70-2A99-6CCE-AA9C-5D03C3465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603BB99D-C60F-5879-E611-717939A61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30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1405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1685C-4BA5-B945-1F74-7759FE6B9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F45257-3294-F29F-1B13-1635C5AD4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s úlohou?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FB77372-3509-5E66-3EBE-1AA677052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Namerať viacero kníh – silná väzba, slabá väzba, rôzne rozmery</a:t>
            </a:r>
          </a:p>
          <a:p>
            <a:endParaRPr lang="sk-SK" dirty="0"/>
          </a:p>
          <a:p>
            <a:r>
              <a:rPr lang="sk-SK" dirty="0"/>
              <a:t>Nezávisle odmerať silu väzby plus gravitáciu</a:t>
            </a:r>
          </a:p>
          <a:p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28B70D79-AF0B-1D8A-BC67-3ACA11B3C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F25B8E1D-200A-E6B7-869A-4139FBB46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31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8648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F3958-AD67-B394-5353-8D8F41FF2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F19731-F241-E7F3-7DDE-A9BA366E1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s úlohou?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14EFEE7-7CAA-E892-174E-AE65C2E35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Namerať viacero kníh – silná väzba, slabá väzba, rôzne rozmery</a:t>
            </a:r>
          </a:p>
          <a:p>
            <a:endParaRPr lang="sk-SK" dirty="0"/>
          </a:p>
          <a:p>
            <a:r>
              <a:rPr lang="sk-SK" dirty="0"/>
              <a:t>Nezávisle odmerať silu väzby plus gravitáciu</a:t>
            </a:r>
          </a:p>
          <a:p>
            <a:endParaRPr lang="sk-SK" dirty="0"/>
          </a:p>
          <a:p>
            <a:r>
              <a:rPr lang="sk-SK" dirty="0"/>
              <a:t>Porovnať s meraním vo výveve kvôli závislosti na rýchlosti</a:t>
            </a:r>
          </a:p>
          <a:p>
            <a:endParaRPr lang="sk-SK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17022C2B-8E8E-5068-01E8-77FADD8A1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963FD5DF-3195-FCD8-C94A-B75FE002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32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5553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14387-DE68-31C5-C91E-31CE9E178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5463F1-D113-7545-4022-57E538344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s úlohou?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1D4844C-C3A3-8EA3-AF9A-56A71FDD1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Namerať viacero kníh – silná väzba, slabá väzba, rôzne rozmery</a:t>
            </a:r>
          </a:p>
          <a:p>
            <a:endParaRPr lang="sk-SK" dirty="0"/>
          </a:p>
          <a:p>
            <a:r>
              <a:rPr lang="sk-SK" dirty="0"/>
              <a:t>Nezávisle odmerať silu väzby plus gravitáciu</a:t>
            </a:r>
          </a:p>
          <a:p>
            <a:endParaRPr lang="sk-SK" dirty="0"/>
          </a:p>
          <a:p>
            <a:r>
              <a:rPr lang="sk-SK" dirty="0"/>
              <a:t>Porovnať s meraním vo výveve kvôli závislosti na rýchlosti</a:t>
            </a:r>
          </a:p>
          <a:p>
            <a:endParaRPr lang="sk-SK" dirty="0"/>
          </a:p>
          <a:p>
            <a:r>
              <a:rPr lang="sk-SK" dirty="0"/>
              <a:t>Namodelovať odpor a adhéziu vzduchu</a:t>
            </a: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47578FE1-BFD1-4244-485B-EBB2BCCEC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Michal Šturc, Úvodné sústredenie TMF, 13. 10. 2026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C79E0FA3-785F-FC3D-9946-5DF32F0AD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D5AA5-AD57-40FA-941D-FD536E575FD9}" type="slidenum">
              <a:rPr lang="sk-SK" sz="1600" smtClean="0">
                <a:solidFill>
                  <a:schemeClr val="tx1"/>
                </a:solidFill>
              </a:rPr>
              <a:t>33</a:t>
            </a:fld>
            <a:endParaRPr lang="sk-SK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099953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2819</TotalTime>
  <Words>1079</Words>
  <Application>Microsoft Office PowerPoint</Application>
  <PresentationFormat>Širokouhlá</PresentationFormat>
  <Paragraphs>212</Paragraphs>
  <Slides>33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33</vt:i4>
      </vt:variant>
    </vt:vector>
  </HeadingPairs>
  <TitlesOfParts>
    <vt:vector size="38" baseType="lpstr">
      <vt:lpstr>Aptos</vt:lpstr>
      <vt:lpstr>Aptos Display</vt:lpstr>
      <vt:lpstr>Arial</vt:lpstr>
      <vt:lpstr>Cambria Math</vt:lpstr>
      <vt:lpstr>Motív Office</vt:lpstr>
      <vt:lpstr>17 - Zatvárajúca sa obálka knihy</vt:lpstr>
      <vt:lpstr>Zadanie</vt:lpstr>
      <vt:lpstr>Prečo</vt:lpstr>
      <vt:lpstr>Nulté priblíženie – veľké kmity</vt:lpstr>
      <vt:lpstr>Nulté priblíženie – veľké kmity</vt:lpstr>
      <vt:lpstr>Prvé priblíženie – knižná väzba</vt:lpstr>
      <vt:lpstr>Prvé priblíženie – knižná väzba</vt:lpstr>
      <vt:lpstr>Prvé priblíženie – knižná väzba</vt:lpstr>
      <vt:lpstr>Prvé priblíženie – knižná väzba</vt:lpstr>
      <vt:lpstr>Meranie τ_väzba (θ) </vt:lpstr>
      <vt:lpstr>Meranie τ_väzba (θ) </vt:lpstr>
      <vt:lpstr>Meranie τ_väzba (θ) </vt:lpstr>
      <vt:lpstr>Meranie τ_väzba (θ,θ ̇ ) - knižka vo vákuu</vt:lpstr>
      <vt:lpstr>Meranie τ_väzba (θ,θ ̇ ) - knižka vo vákuu</vt:lpstr>
      <vt:lpstr>Odpor vzduchu</vt:lpstr>
      <vt:lpstr>Odpor vzduchu</vt:lpstr>
      <vt:lpstr>Odpor vzduchu</vt:lpstr>
      <vt:lpstr>Odpor vzduchu</vt:lpstr>
      <vt:lpstr>Odpor vzduchu</vt:lpstr>
      <vt:lpstr>Vytláčanie vzduchu I</vt:lpstr>
      <vt:lpstr>Vytláčanie vzduchu II</vt:lpstr>
      <vt:lpstr>Vytláčanie vzduchu II</vt:lpstr>
      <vt:lpstr>Vytláčanie vzduchu II</vt:lpstr>
      <vt:lpstr>Vytláčanie vzduchu III</vt:lpstr>
      <vt:lpstr>Vytláčanie vzduchu III</vt:lpstr>
      <vt:lpstr>Vytláčanie vzduchu III</vt:lpstr>
      <vt:lpstr>Adhézia</vt:lpstr>
      <vt:lpstr>Adhézia</vt:lpstr>
      <vt:lpstr>Adhézia</vt:lpstr>
      <vt:lpstr>Čo s úlohou?</vt:lpstr>
      <vt:lpstr>Čo s úlohou?</vt:lpstr>
      <vt:lpstr>Čo s úlohou?</vt:lpstr>
      <vt:lpstr>Čo s úlohou?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Michal Šturc</dc:creator>
  <cp:lastModifiedBy>Michal Šturc</cp:lastModifiedBy>
  <cp:revision>35</cp:revision>
  <dcterms:created xsi:type="dcterms:W3CDTF">2026-10-10T10:23:33Z</dcterms:created>
  <dcterms:modified xsi:type="dcterms:W3CDTF">2026-10-13T17:09:48Z</dcterms:modified>
</cp:coreProperties>
</file>